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0" r:id="rId5"/>
    <p:sldId id="259" r:id="rId6"/>
    <p:sldId id="262" r:id="rId7"/>
    <p:sldId id="263" r:id="rId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4387" autoAdjust="0"/>
  </p:normalViewPr>
  <p:slideViewPr>
    <p:cSldViewPr snapToGrid="0">
      <p:cViewPr varScale="1">
        <p:scale>
          <a:sx n="65" d="100"/>
          <a:sy n="65" d="100"/>
        </p:scale>
        <p:origin x="9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E2000D-3429-FC46-8D1A-C620C553B337}" type="datetimeFigureOut">
              <a:rPr lang="nl-NL" smtClean="0"/>
              <a:t>6-10-2016</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BC8DC-985C-1F45-B4CC-2E55AD0479E1}" type="slidenum">
              <a:rPr lang="nl-NL" smtClean="0"/>
              <a:t>‹nr.›</a:t>
            </a:fld>
            <a:endParaRPr lang="nl-NL"/>
          </a:p>
        </p:txBody>
      </p:sp>
    </p:spTree>
    <p:extLst>
      <p:ext uri="{BB962C8B-B14F-4D97-AF65-F5344CB8AC3E}">
        <p14:creationId xmlns:p14="http://schemas.microsoft.com/office/powerpoint/2010/main" val="19501208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Een houtsculptuur is een houten beeld of sculptuur dat vanuit de basis vormgegeven is door natuurinvloeden zonder dat de mens in eerste instantie de eigenlijke vorm heeft beïnvloed. Het is slechts een beeldhouwwerk indien de mens er een proces van beeldhouwen aan heeft toegevoegd (subtractieve methode) om de </a:t>
            </a:r>
            <a:r>
              <a:rPr lang="nl-NL" dirty="0" err="1"/>
              <a:t>eindvorm</a:t>
            </a:r>
            <a:r>
              <a:rPr lang="nl-NL" dirty="0"/>
              <a:t> te creëren. Houtsculpturen zijn niet te vergelijken met houtsnijwerk, dat volledig handmatig (met snijgereedschap) of machinaal (freesmachines) gevormd werd door de mens. Houtsculpturen ontstaan bijvoorbeeld wanneer een stuk hout langere tijd in een rivier gelegen heeft en door de inwerking van water zijn vorm veranderd werd tot een sculptuur dat een natuurlijk artistieke vorm heeft</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949BC8DC-985C-1F45-B4CC-2E55AD0479E1}" type="slidenum">
              <a:rPr lang="nl-NL" smtClean="0"/>
              <a:t>2</a:t>
            </a:fld>
            <a:endParaRPr lang="nl-NL"/>
          </a:p>
        </p:txBody>
      </p:sp>
    </p:spTree>
    <p:extLst>
      <p:ext uri="{BB962C8B-B14F-4D97-AF65-F5344CB8AC3E}">
        <p14:creationId xmlns:p14="http://schemas.microsoft.com/office/powerpoint/2010/main" val="60300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Houtsculpturen ontstaan uit diverse houtsoorten die verscheidene eigenschappen bezitten en zo de uiterlijke structuur en kleuren beïnvloeden. Door de aard van deze natuurlijke materialen zijn houtsculpturen individueel uniek en niet te reproduceren. Ze kunnen dan ook niet vergeleken worden met andere sculpturen die ruimtelijke beeldhouwwerken zijn. Er is namelijk slechts ten dele gebruikgemaakt van de subtractieve methode. Het merendeel van het materiaal dat verwijderd is of de ruwe vorm die de houtsculptuur heeft, werd door de natuur bepaald en niet door de mens. De mens(een houtsnijder of beeldsnijder) heeft er slechts details in aangebracht die de basis sculptuur verfijnen of een thema geven.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49BC8DC-985C-1F45-B4CC-2E55AD0479E1}" type="slidenum">
              <a:rPr lang="nl-NL" smtClean="0"/>
              <a:t>3</a:t>
            </a:fld>
            <a:endParaRPr lang="nl-NL"/>
          </a:p>
        </p:txBody>
      </p:sp>
    </p:spTree>
    <p:extLst>
      <p:ext uri="{BB962C8B-B14F-4D97-AF65-F5344CB8AC3E}">
        <p14:creationId xmlns:p14="http://schemas.microsoft.com/office/powerpoint/2010/main" val="339995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Houtsculpturen werden reeds in de oudheid gevonden en als dusdanig gebruikt. Ten dele zouden zelfs een aantal primitieve handgereedschappen als houtsculpturen kunnen gedefinieerd worden. Een wandelstok is bijvoorbeeld een houtsculptuur indien men het in die oorspronkelijke vorm vindt in de natuur. Zo zijn er uit de oudheid teruggevonden houten schalen en kommen bekend die gebruikt werden in de vorm zoals men ze in de natuur vond.</a:t>
            </a:r>
          </a:p>
          <a:p>
            <a:endParaRPr lang="nl-NL" dirty="0"/>
          </a:p>
        </p:txBody>
      </p:sp>
      <p:sp>
        <p:nvSpPr>
          <p:cNvPr id="4" name="Tijdelijke aanduiding voor dianummer 3"/>
          <p:cNvSpPr>
            <a:spLocks noGrp="1"/>
          </p:cNvSpPr>
          <p:nvPr>
            <p:ph type="sldNum" sz="quarter" idx="10"/>
          </p:nvPr>
        </p:nvSpPr>
        <p:spPr/>
        <p:txBody>
          <a:bodyPr/>
          <a:lstStyle/>
          <a:p>
            <a:fld id="{949BC8DC-985C-1F45-B4CC-2E55AD0479E1}" type="slidenum">
              <a:rPr lang="nl-NL" smtClean="0"/>
              <a:t>4</a:t>
            </a:fld>
            <a:endParaRPr lang="nl-NL"/>
          </a:p>
        </p:txBody>
      </p:sp>
    </p:spTree>
    <p:extLst>
      <p:ext uri="{BB962C8B-B14F-4D97-AF65-F5344CB8AC3E}">
        <p14:creationId xmlns:p14="http://schemas.microsoft.com/office/powerpoint/2010/main" val="100604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u="none" strike="noStrike" dirty="0">
                <a:solidFill>
                  <a:srgbClr val="1D1D1D"/>
                </a:solidFill>
                <a:effectLst/>
                <a:latin typeface="Helvetica" panose="020B0604020202020204" pitchFamily="34" charset="0"/>
              </a:rPr>
              <a:t>Voor de Belgische beeldhouwer Maarten Ceulemans (1983°) heeft het figuur steeds een centrale rol gespeeld.</a:t>
            </a:r>
            <a:endParaRPr lang="nl-BE" b="0" i="0" dirty="0">
              <a:solidFill>
                <a:srgbClr val="000000"/>
              </a:solidFill>
              <a:effectLst/>
              <a:latin typeface="Times New Roman" panose="02020603050405020304" pitchFamily="18" charset="0"/>
            </a:endParaRPr>
          </a:p>
          <a:p>
            <a:r>
              <a:rPr lang="nl-BE" b="0" i="0" u="none" strike="noStrike" dirty="0">
                <a:solidFill>
                  <a:srgbClr val="1D1D1D"/>
                </a:solidFill>
                <a:effectLst/>
                <a:latin typeface="Helvetica" panose="020B0604020202020204" pitchFamily="34" charset="0"/>
              </a:rPr>
              <a:t>Hij geeft zijn figuren vorm in diverse materialen aan de hand van traditionele technieken. </a:t>
            </a:r>
            <a:endParaRPr lang="nl-BE" b="0" i="0" dirty="0">
              <a:solidFill>
                <a:srgbClr val="000000"/>
              </a:solidFill>
              <a:effectLst/>
              <a:latin typeface="Times New Roman" panose="02020603050405020304" pitchFamily="18" charset="0"/>
            </a:endParaRPr>
          </a:p>
          <a:p>
            <a:r>
              <a:rPr lang="nl-BE" b="0" i="0" u="none" strike="noStrike" dirty="0">
                <a:solidFill>
                  <a:srgbClr val="1D1D1D"/>
                </a:solidFill>
                <a:effectLst/>
                <a:latin typeface="Helvetica" panose="020B0604020202020204" pitchFamily="34" charset="0"/>
              </a:rPr>
              <a:t>Sinds enkele jaren vormt hout zijn voornaamste medium.</a:t>
            </a:r>
            <a:endParaRPr lang="nl-BE" b="0" i="0" dirty="0">
              <a:solidFill>
                <a:srgbClr val="000000"/>
              </a:solidFill>
              <a:effectLst/>
              <a:latin typeface="Times New Roman" panose="02020603050405020304" pitchFamily="18" charset="0"/>
            </a:endParaRPr>
          </a:p>
          <a:p>
            <a:r>
              <a:rPr lang="nl-BE" b="0" i="0" u="none" strike="noStrike" dirty="0">
                <a:solidFill>
                  <a:srgbClr val="1D1D1D"/>
                </a:solidFill>
                <a:effectLst/>
                <a:latin typeface="Helvetica" panose="020B0604020202020204" pitchFamily="34" charset="0"/>
              </a:rPr>
              <a:t>De steeds veranderende beleving van een sculptuur</a:t>
            </a:r>
            <a:endParaRPr lang="nl-BE" b="0" i="0" dirty="0">
              <a:solidFill>
                <a:srgbClr val="000000"/>
              </a:solidFill>
              <a:effectLst/>
              <a:latin typeface="Times New Roman" panose="02020603050405020304" pitchFamily="18" charset="0"/>
            </a:endParaRPr>
          </a:p>
          <a:p>
            <a:r>
              <a:rPr lang="nl-BE" b="0" i="0" u="none" strike="noStrike" dirty="0">
                <a:solidFill>
                  <a:srgbClr val="1D1D1D"/>
                </a:solidFill>
                <a:effectLst/>
                <a:latin typeface="Helvetica" panose="020B0604020202020204" pitchFamily="34" charset="0"/>
              </a:rPr>
              <a:t>tijdens het creatieproces is voor hem een vruchtbare voedingsbodem en brengt nieuwe ideeën voort. </a:t>
            </a:r>
            <a:endParaRPr lang="nl-BE" b="0" i="0" dirty="0">
              <a:solidFill>
                <a:srgbClr val="000000"/>
              </a:solidFill>
              <a:effectLst/>
              <a:latin typeface="Times New Roman" panose="02020603050405020304" pitchFamily="18" charset="0"/>
            </a:endParaRPr>
          </a:p>
          <a:p>
            <a:r>
              <a:rPr lang="nl-BE" b="0" i="0" u="none" strike="noStrike" dirty="0">
                <a:solidFill>
                  <a:srgbClr val="1D1D1D"/>
                </a:solidFill>
                <a:effectLst/>
                <a:latin typeface="Helvetica" panose="020B0604020202020204" pitchFamily="34" charset="0"/>
              </a:rPr>
              <a:t>Zijn beelden sluiten zich vaak af van de ruimte en de toeschouwer of lijken soms zelfs onvoltooid.</a:t>
            </a:r>
            <a:endParaRPr lang="nl-BE" b="0" i="0" dirty="0">
              <a:solidFill>
                <a:srgbClr val="000000"/>
              </a:solidFill>
              <a:effectLst/>
              <a:latin typeface="Times New Roman" panose="02020603050405020304" pitchFamily="18" charset="0"/>
            </a:endParaRPr>
          </a:p>
          <a:p>
            <a:r>
              <a:rPr lang="nl-BE" b="0" i="0" u="none" strike="noStrike" dirty="0">
                <a:solidFill>
                  <a:srgbClr val="1D1D1D"/>
                </a:solidFill>
                <a:effectLst/>
                <a:latin typeface="Helvetica" panose="020B0604020202020204" pitchFamily="34" charset="0"/>
              </a:rPr>
              <a:t>Dit verhullende aspect prikkelt evenwel de nieuwsgierigheid van de kijker en nodigt uit tot interactie.</a:t>
            </a:r>
            <a:endParaRPr lang="nl-BE" b="0" i="0" dirty="0">
              <a:solidFill>
                <a:srgbClr val="000000"/>
              </a:solidFill>
              <a:effectLst/>
              <a:latin typeface="Times New Roman" panose="02020603050405020304" pitchFamily="18" charset="0"/>
            </a:endParaRPr>
          </a:p>
          <a:p>
            <a:r>
              <a:rPr lang="nl-BE" b="0" i="0" u="none" strike="noStrike" dirty="0">
                <a:solidFill>
                  <a:srgbClr val="1D1D1D"/>
                </a:solidFill>
                <a:effectLst/>
                <a:latin typeface="Helvetica" panose="020B0604020202020204" pitchFamily="34" charset="0"/>
              </a:rPr>
              <a:t>Zo roept hij een veelheid aan interpretaties op en geeft zijn werk meerdere betekenislagen.</a:t>
            </a:r>
            <a:endParaRPr lang="nl-BE" b="0" i="0" dirty="0">
              <a:solidFill>
                <a:srgbClr val="000000"/>
              </a:solidFill>
              <a:effectLst/>
              <a:latin typeface="Times New Roman" panose="02020603050405020304" pitchFamily="18" charset="0"/>
            </a:endParaRPr>
          </a:p>
          <a:p>
            <a:endParaRPr lang="nl-NL" dirty="0"/>
          </a:p>
        </p:txBody>
      </p:sp>
      <p:sp>
        <p:nvSpPr>
          <p:cNvPr id="4" name="Tijdelijke aanduiding voor dianummer 3"/>
          <p:cNvSpPr>
            <a:spLocks noGrp="1"/>
          </p:cNvSpPr>
          <p:nvPr>
            <p:ph type="sldNum" sz="quarter" idx="10"/>
          </p:nvPr>
        </p:nvSpPr>
        <p:spPr/>
        <p:txBody>
          <a:bodyPr/>
          <a:lstStyle/>
          <a:p>
            <a:fld id="{949BC8DC-985C-1F45-B4CC-2E55AD0479E1}" type="slidenum">
              <a:rPr lang="nl-NL" smtClean="0"/>
              <a:t>5</a:t>
            </a:fld>
            <a:endParaRPr lang="nl-NL"/>
          </a:p>
        </p:txBody>
      </p:sp>
    </p:spTree>
    <p:extLst>
      <p:ext uri="{BB962C8B-B14F-4D97-AF65-F5344CB8AC3E}">
        <p14:creationId xmlns:p14="http://schemas.microsoft.com/office/powerpoint/2010/main" val="14089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9BC8DC-985C-1F45-B4CC-2E55AD0479E1}" type="slidenum">
              <a:rPr lang="nl-NL" smtClean="0"/>
              <a:t>6</a:t>
            </a:fld>
            <a:endParaRPr lang="nl-NL"/>
          </a:p>
        </p:txBody>
      </p:sp>
    </p:spTree>
    <p:extLst>
      <p:ext uri="{BB962C8B-B14F-4D97-AF65-F5344CB8AC3E}">
        <p14:creationId xmlns:p14="http://schemas.microsoft.com/office/powerpoint/2010/main" val="42810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49BC8DC-985C-1F45-B4CC-2E55AD0479E1}" type="slidenum">
              <a:rPr lang="nl-NL" smtClean="0"/>
              <a:t>7</a:t>
            </a:fld>
            <a:endParaRPr lang="nl-NL"/>
          </a:p>
        </p:txBody>
      </p:sp>
    </p:spTree>
    <p:extLst>
      <p:ext uri="{BB962C8B-B14F-4D97-AF65-F5344CB8AC3E}">
        <p14:creationId xmlns:p14="http://schemas.microsoft.com/office/powerpoint/2010/main" val="309424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6A200535-1546-4B63-98C0-1CFE94008E1D}" type="datetimeFigureOut">
              <a:rPr lang="nl-BE" smtClean="0"/>
              <a:t>6/10/2016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69513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6A200535-1546-4B63-98C0-1CFE94008E1D}" type="datetimeFigureOut">
              <a:rPr lang="nl-BE" smtClean="0"/>
              <a:t>6/10/2016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210632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6A200535-1546-4B63-98C0-1CFE94008E1D}" type="datetimeFigureOut">
              <a:rPr lang="nl-BE" smtClean="0"/>
              <a:t>6/10/2016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349704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6A200535-1546-4B63-98C0-1CFE94008E1D}" type="datetimeFigureOut">
              <a:rPr lang="nl-BE" smtClean="0"/>
              <a:t>6/10/2016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188638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A200535-1546-4B63-98C0-1CFE94008E1D}" type="datetimeFigureOut">
              <a:rPr lang="nl-BE" smtClean="0"/>
              <a:t>6/10/2016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276780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6A200535-1546-4B63-98C0-1CFE94008E1D}" type="datetimeFigureOut">
              <a:rPr lang="nl-BE" smtClean="0"/>
              <a:t>6/10/2016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57425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6A200535-1546-4B63-98C0-1CFE94008E1D}" type="datetimeFigureOut">
              <a:rPr lang="nl-BE" smtClean="0"/>
              <a:t>6/10/2016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26507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6A200535-1546-4B63-98C0-1CFE94008E1D}" type="datetimeFigureOut">
              <a:rPr lang="nl-BE" smtClean="0"/>
              <a:t>6/10/2016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67317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A200535-1546-4B63-98C0-1CFE94008E1D}" type="datetimeFigureOut">
              <a:rPr lang="nl-BE" smtClean="0"/>
              <a:t>6/10/2016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81322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A200535-1546-4B63-98C0-1CFE94008E1D}" type="datetimeFigureOut">
              <a:rPr lang="nl-BE" smtClean="0"/>
              <a:t>6/10/2016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128038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A200535-1546-4B63-98C0-1CFE94008E1D}" type="datetimeFigureOut">
              <a:rPr lang="nl-BE" smtClean="0"/>
              <a:t>6/10/2016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53CD011-EC81-4C40-B146-4D9A203E573F}" type="slidenum">
              <a:rPr lang="nl-BE" smtClean="0"/>
              <a:t>‹nr.›</a:t>
            </a:fld>
            <a:endParaRPr lang="nl-BE"/>
          </a:p>
        </p:txBody>
      </p:sp>
    </p:spTree>
    <p:extLst>
      <p:ext uri="{BB962C8B-B14F-4D97-AF65-F5344CB8AC3E}">
        <p14:creationId xmlns:p14="http://schemas.microsoft.com/office/powerpoint/2010/main" val="150052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1500"/>
                    </a14:imgEffect>
                    <a14:imgEffect>
                      <a14:saturation sat="0"/>
                    </a14:imgEffect>
                    <a14:imgEffect>
                      <a14:brightnessContrast bright="-2000" contrast="-52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00535-1546-4B63-98C0-1CFE94008E1D}" type="datetimeFigureOut">
              <a:rPr lang="nl-BE" smtClean="0"/>
              <a:t>6/10/2016</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CD011-EC81-4C40-B146-4D9A203E573F}" type="slidenum">
              <a:rPr lang="nl-BE" smtClean="0"/>
              <a:t>‹nr.›</a:t>
            </a:fld>
            <a:endParaRPr lang="nl-BE"/>
          </a:p>
        </p:txBody>
      </p:sp>
    </p:spTree>
    <p:extLst>
      <p:ext uri="{BB962C8B-B14F-4D97-AF65-F5344CB8AC3E}">
        <p14:creationId xmlns:p14="http://schemas.microsoft.com/office/powerpoint/2010/main" val="1955316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Sntk0GQ1HA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BE" sz="6600" b="1" u="sng" dirty="0"/>
              <a:t>Houtsculpturen en houtsnijwerk</a:t>
            </a:r>
          </a:p>
        </p:txBody>
      </p:sp>
      <p:sp>
        <p:nvSpPr>
          <p:cNvPr id="3" name="Ondertitel 2"/>
          <p:cNvSpPr>
            <a:spLocks noGrp="1"/>
          </p:cNvSpPr>
          <p:nvPr>
            <p:ph type="subTitle" idx="1"/>
          </p:nvPr>
        </p:nvSpPr>
        <p:spPr/>
        <p:txBody>
          <a:bodyPr>
            <a:normAutofit/>
          </a:bodyPr>
          <a:lstStyle/>
          <a:p>
            <a:r>
              <a:rPr lang="nl-BE" sz="2800" b="1" dirty="0"/>
              <a:t>1. Niet alleen tekeningen</a:t>
            </a:r>
            <a:r>
              <a:rPr lang="is-IS" sz="2800" b="1" dirty="0"/>
              <a:t>… ook collages, drukwerk, fotografie, beelhouwwerk, video enz. </a:t>
            </a:r>
            <a:r>
              <a:rPr lang="nl-NL" sz="2800" b="1" dirty="0"/>
              <a:t>k</a:t>
            </a:r>
            <a:r>
              <a:rPr lang="is-IS" sz="2800" b="1" dirty="0"/>
              <a:t>unnen kunst zijn.</a:t>
            </a:r>
            <a:endParaRPr lang="nl-BE" sz="2800" b="1" dirty="0"/>
          </a:p>
        </p:txBody>
      </p:sp>
    </p:spTree>
    <p:extLst>
      <p:ext uri="{BB962C8B-B14F-4D97-AF65-F5344CB8AC3E}">
        <p14:creationId xmlns:p14="http://schemas.microsoft.com/office/powerpoint/2010/main" val="376727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artenceulemans.be/onewebstatic/499422d797-P1040900%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551714" cy="687209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kstvak 1"/>
          <p:cNvSpPr txBox="1"/>
          <p:nvPr/>
        </p:nvSpPr>
        <p:spPr>
          <a:xfrm>
            <a:off x="6521073" y="1956394"/>
            <a:ext cx="5050281" cy="1477328"/>
          </a:xfrm>
          <a:prstGeom prst="rect">
            <a:avLst/>
          </a:prstGeom>
          <a:noFill/>
        </p:spPr>
        <p:txBody>
          <a:bodyPr wrap="square" rtlCol="0">
            <a:spAutoFit/>
          </a:bodyPr>
          <a:lstStyle/>
          <a:p>
            <a:pPr marL="285750" indent="-285750">
              <a:buFont typeface="Arial"/>
              <a:buChar char="•"/>
            </a:pPr>
            <a:r>
              <a:rPr lang="nl-NL" dirty="0"/>
              <a:t>Natuurinvloeden</a:t>
            </a:r>
          </a:p>
          <a:p>
            <a:pPr marL="285750" indent="-285750">
              <a:buFont typeface="Arial"/>
              <a:buChar char="•"/>
            </a:pPr>
            <a:r>
              <a:rPr lang="nl-NL" dirty="0"/>
              <a:t>Een proces toegevoegd (subtractieve methode) </a:t>
            </a:r>
          </a:p>
          <a:p>
            <a:pPr marL="285750" indent="-285750">
              <a:buFont typeface="Arial"/>
              <a:buChar char="•"/>
            </a:pPr>
            <a:r>
              <a:rPr lang="nl-NL" dirty="0"/>
              <a:t>Houtsnijwerk</a:t>
            </a:r>
          </a:p>
          <a:p>
            <a:pPr marL="285750" indent="-285750">
              <a:buFont typeface="Arial"/>
              <a:buChar char="•"/>
            </a:pPr>
            <a:r>
              <a:rPr lang="nl-NL" dirty="0"/>
              <a:t>Inwerking van water </a:t>
            </a:r>
          </a:p>
          <a:p>
            <a:pPr marL="285750" indent="-285750">
              <a:buFont typeface="Arial"/>
              <a:buChar char="•"/>
            </a:pPr>
            <a:r>
              <a:rPr lang="nl-NL" dirty="0"/>
              <a:t>Natuurlijk artistieke vorm heeft</a:t>
            </a:r>
          </a:p>
        </p:txBody>
      </p:sp>
    </p:spTree>
    <p:extLst>
      <p:ext uri="{BB962C8B-B14F-4D97-AF65-F5344CB8AC3E}">
        <p14:creationId xmlns:p14="http://schemas.microsoft.com/office/powerpoint/2010/main" val="2507950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artenceulemans.be/onewebmedia/DSC_63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5530" y="-91440"/>
            <a:ext cx="4763136" cy="715815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hthoek 1"/>
          <p:cNvSpPr/>
          <p:nvPr/>
        </p:nvSpPr>
        <p:spPr>
          <a:xfrm>
            <a:off x="1427811" y="1243579"/>
            <a:ext cx="6096000" cy="2031325"/>
          </a:xfrm>
          <a:prstGeom prst="rect">
            <a:avLst/>
          </a:prstGeom>
        </p:spPr>
        <p:txBody>
          <a:bodyPr>
            <a:spAutoFit/>
          </a:bodyPr>
          <a:lstStyle/>
          <a:p>
            <a:pPr marL="285750" indent="-285750">
              <a:buFont typeface="Arial"/>
              <a:buChar char="•"/>
            </a:pPr>
            <a:r>
              <a:rPr lang="nl-NL" dirty="0"/>
              <a:t>diverse houtsoorten </a:t>
            </a:r>
          </a:p>
          <a:p>
            <a:pPr marL="285750" indent="-285750">
              <a:buFont typeface="Arial"/>
              <a:buChar char="•"/>
            </a:pPr>
            <a:r>
              <a:rPr lang="nl-NL" dirty="0"/>
              <a:t>verscheidene eigenschappen </a:t>
            </a:r>
          </a:p>
          <a:p>
            <a:pPr marL="285750" indent="-285750">
              <a:buFont typeface="Arial"/>
              <a:buChar char="•"/>
            </a:pPr>
            <a:r>
              <a:rPr lang="nl-NL" dirty="0"/>
              <a:t>individueel uniek </a:t>
            </a:r>
          </a:p>
          <a:p>
            <a:pPr marL="285750" indent="-285750">
              <a:buFont typeface="Arial"/>
              <a:buChar char="•"/>
            </a:pPr>
            <a:r>
              <a:rPr lang="nl-NL" dirty="0"/>
              <a:t>niet te reproduceren</a:t>
            </a:r>
          </a:p>
          <a:p>
            <a:pPr marL="285750" indent="-285750">
              <a:buFont typeface="Arial"/>
              <a:buChar char="•"/>
            </a:pPr>
            <a:r>
              <a:rPr lang="nl-NL" dirty="0"/>
              <a:t>subtractieve methode</a:t>
            </a:r>
          </a:p>
          <a:p>
            <a:pPr marL="285750" indent="-285750">
              <a:buFont typeface="Arial"/>
              <a:buChar char="•"/>
            </a:pPr>
            <a:r>
              <a:rPr lang="nl-NL" dirty="0"/>
              <a:t>de natuur bepaald en niet door de mens</a:t>
            </a:r>
          </a:p>
          <a:p>
            <a:pPr marL="285750" indent="-285750">
              <a:buFont typeface="Arial"/>
              <a:buChar char="•"/>
            </a:pPr>
            <a:r>
              <a:rPr lang="nl-NL" dirty="0"/>
              <a:t>slechts details</a:t>
            </a:r>
          </a:p>
        </p:txBody>
      </p:sp>
    </p:spTree>
    <p:extLst>
      <p:ext uri="{BB962C8B-B14F-4D97-AF65-F5344CB8AC3E}">
        <p14:creationId xmlns:p14="http://schemas.microsoft.com/office/powerpoint/2010/main" val="20241538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artenceulemans.be/onewebmedia/atelier%2013%20feb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657"/>
            <a:ext cx="5066895" cy="678678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hthoek 1"/>
          <p:cNvSpPr/>
          <p:nvPr/>
        </p:nvSpPr>
        <p:spPr>
          <a:xfrm>
            <a:off x="5545059" y="2243958"/>
            <a:ext cx="6096000" cy="1200329"/>
          </a:xfrm>
          <a:prstGeom prst="rect">
            <a:avLst/>
          </a:prstGeom>
        </p:spPr>
        <p:txBody>
          <a:bodyPr>
            <a:spAutoFit/>
          </a:bodyPr>
          <a:lstStyle/>
          <a:p>
            <a:pPr marL="285750" indent="-285750">
              <a:buFont typeface="Arial"/>
              <a:buChar char="•"/>
            </a:pPr>
            <a:r>
              <a:rPr lang="nl-NL" dirty="0"/>
              <a:t>oudheid </a:t>
            </a:r>
          </a:p>
          <a:p>
            <a:pPr marL="285750" indent="-285750">
              <a:buFont typeface="Arial"/>
              <a:buChar char="•"/>
            </a:pPr>
            <a:r>
              <a:rPr lang="nl-NL" dirty="0"/>
              <a:t>primitieve handgereedschappen </a:t>
            </a:r>
          </a:p>
          <a:p>
            <a:pPr marL="285750" indent="-285750">
              <a:buFont typeface="Arial"/>
              <a:buChar char="•"/>
            </a:pPr>
            <a:r>
              <a:rPr lang="nl-NL" dirty="0"/>
              <a:t>Een wandelstok</a:t>
            </a:r>
          </a:p>
          <a:p>
            <a:pPr marL="285750" indent="-285750">
              <a:buFont typeface="Arial"/>
              <a:buChar char="•"/>
            </a:pPr>
            <a:r>
              <a:rPr lang="nl-NL" dirty="0"/>
              <a:t>houten schalen en kommen</a:t>
            </a:r>
          </a:p>
        </p:txBody>
      </p:sp>
    </p:spTree>
    <p:extLst>
      <p:ext uri="{BB962C8B-B14F-4D97-AF65-F5344CB8AC3E}">
        <p14:creationId xmlns:p14="http://schemas.microsoft.com/office/powerpoint/2010/main" val="136003951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716941" y="1701505"/>
            <a:ext cx="6096000" cy="3416320"/>
          </a:xfrm>
          <a:prstGeom prst="rect">
            <a:avLst/>
          </a:prstGeom>
        </p:spPr>
        <p:txBody>
          <a:bodyPr>
            <a:spAutoFit/>
          </a:bodyPr>
          <a:lstStyle/>
          <a:p>
            <a:pPr marL="285750" indent="-285750">
              <a:buFont typeface="Arial"/>
              <a:buChar char="•"/>
            </a:pPr>
            <a:r>
              <a:rPr lang="nl-BE" b="0" i="0" u="none" strike="noStrike" dirty="0">
                <a:solidFill>
                  <a:srgbClr val="1D1D1D"/>
                </a:solidFill>
                <a:effectLst/>
                <a:latin typeface="Helvetica" panose="020B0604020202020204" pitchFamily="34" charset="0"/>
              </a:rPr>
              <a:t>Belgische beeldhouwer </a:t>
            </a:r>
          </a:p>
          <a:p>
            <a:pPr marL="285750" indent="-285750">
              <a:buFont typeface="Arial"/>
              <a:buChar char="•"/>
            </a:pPr>
            <a:r>
              <a:rPr lang="nl-BE" dirty="0">
                <a:solidFill>
                  <a:srgbClr val="1D1D1D"/>
                </a:solidFill>
                <a:latin typeface="Helvetica" panose="020B0604020202020204" pitchFamily="34" charset="0"/>
              </a:rPr>
              <a:t>32 jaar</a:t>
            </a:r>
            <a:endParaRPr lang="nl-BE" b="0" i="0" u="none" strike="noStrike" dirty="0">
              <a:solidFill>
                <a:srgbClr val="1D1D1D"/>
              </a:solidFill>
              <a:effectLst/>
              <a:latin typeface="Helvetica" panose="020B0604020202020204" pitchFamily="34" charset="0"/>
            </a:endParaRPr>
          </a:p>
          <a:p>
            <a:pPr marL="285750" indent="-285750">
              <a:buFont typeface="Arial"/>
              <a:buChar char="•"/>
            </a:pPr>
            <a:r>
              <a:rPr lang="nl-BE" b="0" i="0" u="none" strike="noStrike" dirty="0">
                <a:solidFill>
                  <a:srgbClr val="1D1D1D"/>
                </a:solidFill>
                <a:effectLst/>
                <a:latin typeface="Helvetica" panose="020B0604020202020204" pitchFamily="34" charset="0"/>
              </a:rPr>
              <a:t>Figuur</a:t>
            </a:r>
            <a:endParaRPr lang="nl-BE" dirty="0">
              <a:solidFill>
                <a:srgbClr val="000000"/>
              </a:solidFill>
              <a:latin typeface="Times New Roman" panose="02020603050405020304" pitchFamily="18" charset="0"/>
            </a:endParaRPr>
          </a:p>
          <a:p>
            <a:pPr marL="285750" indent="-285750">
              <a:buFont typeface="Arial"/>
              <a:buChar char="•"/>
            </a:pPr>
            <a:r>
              <a:rPr lang="nl-BE" dirty="0">
                <a:solidFill>
                  <a:srgbClr val="1D1D1D"/>
                </a:solidFill>
                <a:latin typeface="Helvetica" panose="020B0604020202020204" pitchFamily="34" charset="0"/>
              </a:rPr>
              <a:t>D</a:t>
            </a:r>
            <a:r>
              <a:rPr lang="nl-BE" b="0" i="0" u="none" strike="noStrike" dirty="0">
                <a:solidFill>
                  <a:srgbClr val="1D1D1D"/>
                </a:solidFill>
                <a:effectLst/>
                <a:latin typeface="Helvetica" panose="020B0604020202020204" pitchFamily="34" charset="0"/>
              </a:rPr>
              <a:t>iverse materialen </a:t>
            </a:r>
          </a:p>
          <a:p>
            <a:pPr marL="285750" indent="-285750">
              <a:buFont typeface="Arial"/>
              <a:buChar char="•"/>
            </a:pPr>
            <a:r>
              <a:rPr lang="nl-BE" dirty="0">
                <a:solidFill>
                  <a:srgbClr val="1D1D1D"/>
                </a:solidFill>
                <a:latin typeface="Helvetica" panose="020B0604020202020204" pitchFamily="34" charset="0"/>
              </a:rPr>
              <a:t>Tr</a:t>
            </a:r>
            <a:r>
              <a:rPr lang="nl-BE" b="0" i="0" u="none" strike="noStrike" dirty="0">
                <a:solidFill>
                  <a:srgbClr val="1D1D1D"/>
                </a:solidFill>
                <a:effectLst/>
                <a:latin typeface="Helvetica" panose="020B0604020202020204" pitchFamily="34" charset="0"/>
              </a:rPr>
              <a:t>aditionele technieken</a:t>
            </a:r>
            <a:endParaRPr lang="nl-BE" dirty="0">
              <a:solidFill>
                <a:srgbClr val="000000"/>
              </a:solidFill>
              <a:latin typeface="Times New Roman" panose="02020603050405020304" pitchFamily="18" charset="0"/>
            </a:endParaRPr>
          </a:p>
          <a:p>
            <a:pPr marL="285750" indent="-285750">
              <a:buFont typeface="Arial"/>
              <a:buChar char="•"/>
            </a:pPr>
            <a:r>
              <a:rPr lang="nl-BE" dirty="0">
                <a:solidFill>
                  <a:srgbClr val="1D1D1D"/>
                </a:solidFill>
                <a:latin typeface="Helvetica" panose="020B0604020202020204" pitchFamily="34" charset="0"/>
              </a:rPr>
              <a:t>V</a:t>
            </a:r>
            <a:r>
              <a:rPr lang="nl-BE" b="0" i="0" u="none" strike="noStrike" dirty="0">
                <a:solidFill>
                  <a:srgbClr val="1D1D1D"/>
                </a:solidFill>
                <a:effectLst/>
                <a:latin typeface="Helvetica" panose="020B0604020202020204" pitchFamily="34" charset="0"/>
              </a:rPr>
              <a:t>oornaamste medium</a:t>
            </a:r>
            <a:endParaRPr lang="nl-BE" dirty="0">
              <a:solidFill>
                <a:srgbClr val="000000"/>
              </a:solidFill>
              <a:latin typeface="Times New Roman" panose="02020603050405020304" pitchFamily="18" charset="0"/>
            </a:endParaRPr>
          </a:p>
          <a:p>
            <a:pPr marL="285750" indent="-285750">
              <a:buFont typeface="Arial"/>
              <a:buChar char="•"/>
            </a:pPr>
            <a:r>
              <a:rPr lang="nl-BE" b="0" i="0" u="none" strike="noStrike" dirty="0">
                <a:solidFill>
                  <a:srgbClr val="1D1D1D"/>
                </a:solidFill>
                <a:effectLst/>
                <a:latin typeface="Helvetica" panose="020B0604020202020204" pitchFamily="34" charset="0"/>
              </a:rPr>
              <a:t>De steeds veranderende beleving </a:t>
            </a:r>
          </a:p>
          <a:p>
            <a:pPr marL="285750" indent="-285750">
              <a:buFont typeface="Arial"/>
              <a:buChar char="•"/>
            </a:pPr>
            <a:r>
              <a:rPr lang="nl-BE" b="0" i="0" u="none" strike="noStrike" dirty="0">
                <a:solidFill>
                  <a:srgbClr val="1D1D1D"/>
                </a:solidFill>
                <a:effectLst/>
                <a:latin typeface="Helvetica" panose="020B0604020202020204" pitchFamily="34" charset="0"/>
              </a:rPr>
              <a:t>Sluiten vaak af van de ruimte en de toeschouwer </a:t>
            </a:r>
          </a:p>
          <a:p>
            <a:pPr marL="285750" indent="-285750">
              <a:buFont typeface="Arial"/>
              <a:buChar char="•"/>
            </a:pPr>
            <a:r>
              <a:rPr lang="nl-BE" dirty="0">
                <a:solidFill>
                  <a:srgbClr val="1D1D1D"/>
                </a:solidFill>
                <a:latin typeface="Helvetica" panose="020B0604020202020204" pitchFamily="34" charset="0"/>
              </a:rPr>
              <a:t>L</a:t>
            </a:r>
            <a:r>
              <a:rPr lang="nl-BE" b="0" i="0" u="none" strike="noStrike" dirty="0">
                <a:solidFill>
                  <a:srgbClr val="1D1D1D"/>
                </a:solidFill>
                <a:effectLst/>
                <a:latin typeface="Helvetica" panose="020B0604020202020204" pitchFamily="34" charset="0"/>
              </a:rPr>
              <a:t>ijken soms zelfs onvoltooid</a:t>
            </a:r>
          </a:p>
          <a:p>
            <a:pPr marL="285750" indent="-285750">
              <a:buFont typeface="Arial"/>
              <a:buChar char="•"/>
            </a:pPr>
            <a:r>
              <a:rPr lang="nl-BE" dirty="0">
                <a:solidFill>
                  <a:srgbClr val="1D1D1D"/>
                </a:solidFill>
                <a:latin typeface="Helvetica" panose="020B0604020202020204" pitchFamily="34" charset="0"/>
              </a:rPr>
              <a:t>N</a:t>
            </a:r>
            <a:r>
              <a:rPr lang="nl-BE" b="0" i="0" u="none" strike="noStrike" dirty="0">
                <a:solidFill>
                  <a:srgbClr val="1D1D1D"/>
                </a:solidFill>
                <a:effectLst/>
                <a:latin typeface="Helvetica" panose="020B0604020202020204" pitchFamily="34" charset="0"/>
              </a:rPr>
              <a:t>ieuwsgierigheid </a:t>
            </a:r>
          </a:p>
          <a:p>
            <a:pPr marL="285750" indent="-285750">
              <a:buFont typeface="Arial"/>
              <a:buChar char="•"/>
            </a:pPr>
            <a:r>
              <a:rPr lang="nl-BE" dirty="0">
                <a:solidFill>
                  <a:srgbClr val="1D1D1D"/>
                </a:solidFill>
                <a:latin typeface="Helvetica" panose="020B0604020202020204" pitchFamily="34" charset="0"/>
              </a:rPr>
              <a:t>I</a:t>
            </a:r>
            <a:r>
              <a:rPr lang="nl-BE" b="0" i="0" u="none" strike="noStrike" dirty="0">
                <a:solidFill>
                  <a:srgbClr val="1D1D1D"/>
                </a:solidFill>
                <a:effectLst/>
                <a:latin typeface="Helvetica" panose="020B0604020202020204" pitchFamily="34" charset="0"/>
              </a:rPr>
              <a:t>nteractie.</a:t>
            </a:r>
            <a:endParaRPr lang="nl-BE" dirty="0">
              <a:solidFill>
                <a:srgbClr val="000000"/>
              </a:solidFill>
              <a:latin typeface="Times New Roman" panose="02020603050405020304" pitchFamily="18" charset="0"/>
            </a:endParaRPr>
          </a:p>
          <a:p>
            <a:pPr marL="285750" indent="-285750">
              <a:buFont typeface="Arial"/>
              <a:buChar char="•"/>
            </a:pPr>
            <a:r>
              <a:rPr lang="nl-BE" dirty="0">
                <a:solidFill>
                  <a:srgbClr val="1D1D1D"/>
                </a:solidFill>
                <a:latin typeface="Helvetica" panose="020B0604020202020204" pitchFamily="34" charset="0"/>
              </a:rPr>
              <a:t>V</a:t>
            </a:r>
            <a:r>
              <a:rPr lang="nl-BE" b="0" i="0" u="none" strike="noStrike" dirty="0">
                <a:solidFill>
                  <a:srgbClr val="1D1D1D"/>
                </a:solidFill>
                <a:effectLst/>
                <a:latin typeface="Helvetica" panose="020B0604020202020204" pitchFamily="34" charset="0"/>
              </a:rPr>
              <a:t>eelheid aan interpretaties</a:t>
            </a:r>
            <a:endParaRPr lang="nl-BE" b="0" i="0" dirty="0">
              <a:solidFill>
                <a:srgbClr val="000000"/>
              </a:solidFill>
              <a:effectLst/>
              <a:latin typeface="Times New Roman" panose="02020603050405020304" pitchFamily="18" charset="0"/>
            </a:endParaRPr>
          </a:p>
        </p:txBody>
      </p:sp>
      <p:pic>
        <p:nvPicPr>
          <p:cNvPr id="5" name="Afbeelding 4"/>
          <p:cNvPicPr>
            <a:picLocks noChangeAspect="1"/>
          </p:cNvPicPr>
          <p:nvPr/>
        </p:nvPicPr>
        <p:blipFill>
          <a:blip r:embed="rId3"/>
          <a:stretch>
            <a:fillRect/>
          </a:stretch>
        </p:blipFill>
        <p:spPr>
          <a:xfrm>
            <a:off x="1566497" y="1654876"/>
            <a:ext cx="3505200" cy="3505200"/>
          </a:xfrm>
          <a:prstGeom prst="rect">
            <a:avLst/>
          </a:prstGeom>
        </p:spPr>
      </p:pic>
    </p:spTree>
    <p:extLst>
      <p:ext uri="{BB962C8B-B14F-4D97-AF65-F5344CB8AC3E}">
        <p14:creationId xmlns:p14="http://schemas.microsoft.com/office/powerpoint/2010/main" val="88307477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0" y="18405"/>
            <a:ext cx="5145248" cy="6858000"/>
          </a:xfrm>
          <a:prstGeom prst="rect">
            <a:avLst/>
          </a:prstGeom>
        </p:spPr>
      </p:pic>
      <p:pic>
        <p:nvPicPr>
          <p:cNvPr id="4" name="Afbeelding 3"/>
          <p:cNvPicPr>
            <a:picLocks noChangeAspect="1"/>
          </p:cNvPicPr>
          <p:nvPr/>
        </p:nvPicPr>
        <p:blipFill>
          <a:blip r:embed="rId4"/>
          <a:stretch>
            <a:fillRect/>
          </a:stretch>
        </p:blipFill>
        <p:spPr>
          <a:xfrm>
            <a:off x="7362423" y="0"/>
            <a:ext cx="4829577" cy="6858000"/>
          </a:xfrm>
          <a:prstGeom prst="rect">
            <a:avLst/>
          </a:prstGeom>
        </p:spPr>
      </p:pic>
      <p:pic>
        <p:nvPicPr>
          <p:cNvPr id="3" name="Afbeelding 2"/>
          <p:cNvPicPr>
            <a:picLocks noChangeAspect="1"/>
          </p:cNvPicPr>
          <p:nvPr/>
        </p:nvPicPr>
        <p:blipFill>
          <a:blip r:embed="rId5"/>
          <a:stretch>
            <a:fillRect/>
          </a:stretch>
        </p:blipFill>
        <p:spPr>
          <a:xfrm>
            <a:off x="4597400" y="986187"/>
            <a:ext cx="2997200" cy="4775200"/>
          </a:xfrm>
          <a:prstGeom prst="rect">
            <a:avLst/>
          </a:prstGeom>
        </p:spPr>
      </p:pic>
    </p:spTree>
    <p:extLst>
      <p:ext uri="{BB962C8B-B14F-4D97-AF65-F5344CB8AC3E}">
        <p14:creationId xmlns:p14="http://schemas.microsoft.com/office/powerpoint/2010/main" val="229039433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60430" y="3126658"/>
            <a:ext cx="3966339" cy="923330"/>
          </a:xfrm>
          <a:prstGeom prst="rect">
            <a:avLst/>
          </a:prstGeom>
        </p:spPr>
        <p:txBody>
          <a:bodyPr rtlCol="0">
            <a:spAutoFit/>
          </a:bodyPr>
          <a:lstStyle/>
          <a:p>
            <a:pPr algn="ctr"/>
            <a:r>
              <a:rPr lang="nl-NL" dirty="0">
                <a:hlinkClick r:id="rId3"/>
              </a:rPr>
              <a:t>https://</a:t>
            </a:r>
            <a:r>
              <a:rPr lang="nl-NL" dirty="0" smtClean="0">
                <a:hlinkClick r:id="rId3"/>
              </a:rPr>
              <a:t>youtu.be/Sntk0GQ1HAA</a:t>
            </a:r>
            <a:endParaRPr lang="nl-NL" dirty="0" smtClean="0"/>
          </a:p>
          <a:p>
            <a:pPr algn="ctr"/>
            <a:endParaRPr lang="nl-NL" dirty="0"/>
          </a:p>
          <a:p>
            <a:pPr algn="ctr"/>
            <a:r>
              <a:rPr lang="nl-NL" dirty="0" smtClean="0"/>
              <a:t>( bronnen: Wikipedia en artiest zelf )</a:t>
            </a:r>
            <a:endParaRPr lang="nl-NL" dirty="0">
              <a:hlinkClick r:id="rId3"/>
            </a:endParaRPr>
          </a:p>
        </p:txBody>
      </p:sp>
      <p:sp>
        <p:nvSpPr>
          <p:cNvPr id="3" name="Tekstvak 2"/>
          <p:cNvSpPr txBox="1"/>
          <p:nvPr/>
        </p:nvSpPr>
        <p:spPr>
          <a:xfrm>
            <a:off x="4572000" y="1282486"/>
            <a:ext cx="2743200" cy="769441"/>
          </a:xfrm>
          <a:prstGeom prst="rect">
            <a:avLst/>
          </a:prstGeom>
        </p:spPr>
        <p:txBody>
          <a:bodyPr rtlCol="0">
            <a:spAutoFit/>
          </a:bodyPr>
          <a:lstStyle/>
          <a:p>
            <a:pPr algn="ctr"/>
            <a:r>
              <a:rPr lang="nl-NL" sz="4400" b="1" u="sng" dirty="0">
                <a:latin typeface="Book Antiqua"/>
              </a:rPr>
              <a:t>Tot slot</a:t>
            </a:r>
          </a:p>
        </p:txBody>
      </p:sp>
    </p:spTree>
    <p:extLst>
      <p:ext uri="{BB962C8B-B14F-4D97-AF65-F5344CB8AC3E}">
        <p14:creationId xmlns:p14="http://schemas.microsoft.com/office/powerpoint/2010/main" val="72939622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TotalTime>
  <Words>533</Words>
  <Application>Microsoft Office PowerPoint</Application>
  <PresentationFormat>Breedbeeld</PresentationFormat>
  <Paragraphs>51</Paragraphs>
  <Slides>7</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Book Antiqua</vt:lpstr>
      <vt:lpstr>Calibri</vt:lpstr>
      <vt:lpstr>Calibri Light</vt:lpstr>
      <vt:lpstr>Helvetica</vt:lpstr>
      <vt:lpstr>Times New Roman</vt:lpstr>
      <vt:lpstr>Kantoorthema</vt:lpstr>
      <vt:lpstr>Houtsculpturen en houtsnijwerk</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Lien Dewijngaert</dc:creator>
  <cp:lastModifiedBy>Britt Vanzegbroeck</cp:lastModifiedBy>
  <cp:revision>16</cp:revision>
  <dcterms:created xsi:type="dcterms:W3CDTF">2016-10-04T14:23:31Z</dcterms:created>
  <dcterms:modified xsi:type="dcterms:W3CDTF">2016-10-06T09:13:05Z</dcterms:modified>
</cp:coreProperties>
</file>